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C910"/>
    <a:srgbClr val="D9D9D9"/>
    <a:srgbClr val="D3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0" autoAdjust="0"/>
    <p:restoredTop sz="86410" autoAdjust="0"/>
  </p:normalViewPr>
  <p:slideViewPr>
    <p:cSldViewPr snapToGrid="0" snapToObjects="1">
      <p:cViewPr varScale="1">
        <p:scale>
          <a:sx n="99" d="100"/>
          <a:sy n="99" d="100"/>
        </p:scale>
        <p:origin x="2178"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AE0A54-1EDE-45E8-8C50-20383F4A18A3}" type="datetimeFigureOut">
              <a:rPr lang="es-MX" smtClean="0"/>
              <a:t>15/04/2024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CC7C74-9705-4610-BC56-AC4457B13ECF}" type="slidenum">
              <a:rPr lang="es-MX" smtClean="0"/>
              <a:t>‹Nº›</a:t>
            </a:fld>
            <a:endParaRPr lang="es-MX"/>
          </a:p>
        </p:txBody>
      </p:sp>
    </p:spTree>
    <p:extLst>
      <p:ext uri="{BB962C8B-B14F-4D97-AF65-F5344CB8AC3E}">
        <p14:creationId xmlns:p14="http://schemas.microsoft.com/office/powerpoint/2010/main" val="4238920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shape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tableEx</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card</a:t>
            </a:r>
            <a:endParaRPr dirty="0"/>
          </a:p>
          <a:p>
            <a:r>
              <a:rPr b="0" dirty="0"/>
              <a:t>No alt text provided</a:t>
            </a:r>
            <a:endParaRPr dirty="0"/>
          </a:p>
          <a:p>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shape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treemap</a:t>
            </a:r>
            <a:endParaRPr dirty="0"/>
          </a:p>
          <a:p>
            <a:r>
              <a:rPr b="0" dirty="0"/>
              <a:t>No alt text provided</a:t>
            </a:r>
            <a:endParaRPr dirty="0"/>
          </a:p>
          <a:p>
            <a:endParaRPr dirty="0"/>
          </a:p>
          <a:p>
            <a:r>
              <a:rPr b="1" dirty="0"/>
              <a:t>columnChart</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Importe contratado por contratista</a:t>
            </a:r>
            <a:endParaRPr dirty="0"/>
          </a:p>
          <a:p>
            <a:r>
              <a:rPr b="0" dirty="0"/>
              <a:t>No alt text provided</a:t>
            </a:r>
            <a:endParaRPr dirty="0"/>
          </a:p>
          <a:p>
            <a:endParaRPr dirty="0"/>
          </a:p>
          <a:p>
            <a:r>
              <a:rPr b="1" dirty="0"/>
              <a:t>Importe contratado  por partida</a:t>
            </a:r>
            <a:endParaRPr dirty="0"/>
          </a:p>
          <a:p>
            <a:r>
              <a:rPr b="0" dirty="0"/>
              <a:t>No alt text provided</a:t>
            </a:r>
            <a:endParaRPr dirty="0"/>
          </a:p>
          <a:p>
            <a:endParaRPr dirty="0"/>
          </a:p>
          <a:p>
            <a:r>
              <a:rPr b="1" dirty="0"/>
              <a:t>Botón Graficas I</a:t>
            </a:r>
            <a:endParaRPr dirty="0"/>
          </a:p>
          <a:p>
            <a:r>
              <a:rPr b="0" dirty="0"/>
              <a:t>No alt text provided</a:t>
            </a:r>
            <a:endParaRPr dirty="0"/>
          </a:p>
          <a:p>
            <a:endParaRPr dirty="0"/>
          </a:p>
          <a:p>
            <a:r>
              <a:rPr b="1" dirty="0"/>
              <a:t>Botón Graficas II</a:t>
            </a:r>
            <a:endParaRPr dirty="0"/>
          </a:p>
          <a:p>
            <a:r>
              <a:rPr b="0" dirty="0"/>
              <a:t>No alt text provided</a:t>
            </a:r>
            <a:endParaRPr dirty="0"/>
          </a:p>
          <a:p>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shape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Presupuesto</a:t>
            </a:r>
            <a:endParaRPr dirty="0"/>
          </a:p>
          <a:p>
            <a:r>
              <a:rPr b="0" dirty="0"/>
              <a:t>No alt text provided</a:t>
            </a:r>
            <a:endParaRPr dirty="0"/>
          </a:p>
          <a:p>
            <a:endParaRPr dirty="0"/>
          </a:p>
          <a:p>
            <a:r>
              <a:rPr b="1" dirty="0"/>
              <a:t>Subcontratos</a:t>
            </a:r>
            <a:endParaRPr dirty="0"/>
          </a:p>
          <a:p>
            <a:r>
              <a:rPr b="0" dirty="0"/>
              <a:t>No alt text provided</a:t>
            </a:r>
            <a:endParaRPr dirty="0"/>
          </a:p>
          <a:p>
            <a:endParaRPr dirty="0"/>
          </a:p>
          <a:p>
            <a:r>
              <a:rPr b="1" dirty="0"/>
              <a:t>Subcontratado</a:t>
            </a:r>
            <a:endParaRPr dirty="0"/>
          </a:p>
          <a:p>
            <a:r>
              <a:rPr b="0" dirty="0"/>
              <a:t>No alt text provided</a:t>
            </a:r>
            <a:endParaRPr dirty="0"/>
          </a:p>
          <a:p>
            <a:endParaRPr dirty="0"/>
          </a:p>
          <a:p>
            <a:r>
              <a:rPr b="1" dirty="0"/>
              <a:t>Subcontratado</a:t>
            </a:r>
            <a:endParaRPr dirty="0"/>
          </a:p>
          <a:p>
            <a:r>
              <a:rPr b="0" dirty="0"/>
              <a:t>No alt text provided</a:t>
            </a:r>
            <a:endParaRPr dirty="0"/>
          </a:p>
          <a:p>
            <a:endParaRPr dirty="0"/>
          </a:p>
          <a:p>
            <a:r>
              <a:rPr b="1" dirty="0"/>
              <a:t>Subcontratado</a:t>
            </a:r>
            <a:endParaRPr dirty="0"/>
          </a:p>
          <a:p>
            <a:r>
              <a:rPr b="0" dirty="0"/>
              <a:t>No alt text provided</a:t>
            </a:r>
            <a:endParaRPr dirty="0"/>
          </a:p>
          <a:p>
            <a:endParaRPr dirty="0"/>
          </a:p>
          <a:p>
            <a:r>
              <a:rPr b="1" dirty="0"/>
              <a:t>Subcontratado</a:t>
            </a:r>
            <a:endParaRPr dirty="0"/>
          </a:p>
          <a:p>
            <a:r>
              <a:rPr b="0" dirty="0"/>
              <a:t>No alt text provided</a:t>
            </a:r>
            <a:endParaRPr dirty="0"/>
          </a:p>
          <a:p>
            <a:endParaRPr dirty="0"/>
          </a:p>
          <a:p>
            <a:r>
              <a:rPr b="1" dirty="0"/>
              <a:t>Subcontratado</a:t>
            </a:r>
            <a:endParaRPr dirty="0"/>
          </a:p>
          <a:p>
            <a:r>
              <a:rPr b="0" dirty="0"/>
              <a:t>No alt text provided</a:t>
            </a:r>
            <a:endParaRPr dirty="0"/>
          </a:p>
          <a:p>
            <a:endParaRPr dirty="0"/>
          </a:p>
          <a:p>
            <a:r>
              <a:rPr b="1" dirty="0"/>
              <a:t>Subcontratado</a:t>
            </a:r>
            <a:endParaRPr dirty="0"/>
          </a:p>
          <a:p>
            <a:r>
              <a:rPr b="0" dirty="0"/>
              <a:t>No alt text provided</a:t>
            </a:r>
            <a:endParaRPr dirty="0"/>
          </a:p>
          <a:p>
            <a:endParaRPr dirty="0"/>
          </a:p>
          <a:p>
            <a:r>
              <a:rPr b="1" dirty="0"/>
              <a:t>Subcontratos MO</a:t>
            </a:r>
            <a:endParaRPr dirty="0"/>
          </a:p>
          <a:p>
            <a:r>
              <a:rPr b="0" dirty="0"/>
              <a:t>No alt text provided</a:t>
            </a:r>
            <a:endParaRPr dirty="0"/>
          </a:p>
          <a:p>
            <a:endParaRPr dirty="0"/>
          </a:p>
          <a:p>
            <a:r>
              <a:rPr b="1" dirty="0"/>
              <a:t>cardVisual</a:t>
            </a:r>
            <a:endParaRPr dirty="0"/>
          </a:p>
          <a:p>
            <a:r>
              <a:rPr b="0" dirty="0"/>
              <a:t>No alt text provided</a:t>
            </a:r>
            <a:endParaRPr dirty="0"/>
          </a:p>
          <a:p>
            <a:endParaRPr dirty="0"/>
          </a:p>
          <a:p>
            <a:r>
              <a:rPr b="1" dirty="0"/>
              <a:t>cardVisual</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card</a:t>
            </a:r>
            <a:endParaRPr dirty="0"/>
          </a:p>
          <a:p>
            <a:r>
              <a:rPr b="0" dirty="0"/>
              <a:t>No alt text provided</a:t>
            </a:r>
            <a:endParaRPr dirty="0"/>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shape</a:t>
            </a:r>
            <a:endParaRPr dirty="0"/>
          </a:p>
          <a:p>
            <a:r>
              <a:rPr b="0" dirty="0"/>
              <a:t>No alt text provided</a:t>
            </a:r>
            <a:endParaRPr dirty="0"/>
          </a:p>
          <a:p>
            <a:endParaRPr dirty="0"/>
          </a:p>
          <a:p>
            <a:r>
              <a:rPr b="1" dirty="0"/>
              <a:t>textbox</a:t>
            </a:r>
            <a:endParaRPr dirty="0"/>
          </a:p>
          <a:p>
            <a:r>
              <a:rPr b="0" dirty="0"/>
              <a:t>No alt text provided</a:t>
            </a:r>
            <a:endParaRPr dirty="0"/>
          </a:p>
          <a:p>
            <a:endParaRPr dirty="0"/>
          </a:p>
          <a:p>
            <a:r>
              <a:rPr b="1" dirty="0"/>
              <a:t>tableEx</a:t>
            </a:r>
            <a:endParaRPr dirty="0"/>
          </a:p>
          <a:p>
            <a:r>
              <a:rPr b="0" dirty="0"/>
              <a:t>No alt text provided</a:t>
            </a:r>
            <a:endParaRPr dirty="0"/>
          </a:p>
          <a:p>
            <a:endParaRPr dirty="0"/>
          </a:p>
          <a:p>
            <a:r>
              <a:rPr b="1" dirty="0"/>
              <a:t>Importe contratado por Contratista</a:t>
            </a:r>
            <a:endParaRPr dirty="0"/>
          </a:p>
          <a:p>
            <a:r>
              <a:rPr b="0" dirty="0"/>
              <a:t>No alt text provided</a:t>
            </a:r>
            <a:endParaRPr dirty="0"/>
          </a:p>
          <a:p>
            <a:endParaRPr dirty="0"/>
          </a:p>
          <a:p>
            <a:r>
              <a:rPr b="1" dirty="0"/>
              <a:t>donutChart</a:t>
            </a:r>
            <a:endParaRPr dirty="0"/>
          </a:p>
          <a:p>
            <a:r>
              <a:rPr b="0" dirty="0"/>
              <a:t>No alt text provided</a:t>
            </a:r>
            <a:endParaRPr dirty="0"/>
          </a:p>
          <a:p>
            <a:endParaRPr dirty="0"/>
          </a:p>
          <a:p>
            <a:r>
              <a:rPr b="1" dirty="0"/>
              <a:t>% Ejecutado</a:t>
            </a:r>
            <a:endParaRPr dirty="0"/>
          </a:p>
          <a:p>
            <a:r>
              <a:rPr b="0" dirty="0"/>
              <a:t>No alt text provided</a:t>
            </a:r>
            <a:endParaRPr dirty="0"/>
          </a:p>
          <a:p>
            <a:endParaRPr dirty="0"/>
          </a:p>
          <a:p>
            <a:r>
              <a:rPr b="1" dirty="0"/>
              <a:t>clusteredColumnChart</a:t>
            </a:r>
            <a:endParaRPr dirty="0"/>
          </a:p>
          <a:p>
            <a:r>
              <a:rPr b="0" dirty="0"/>
              <a:t>No alt text provided</a:t>
            </a:r>
            <a:endParaRPr dirty="0"/>
          </a:p>
          <a:p>
            <a:endParaRPr dirty="0"/>
          </a:p>
          <a:p>
            <a:r>
              <a:rPr b="1" dirty="0"/>
              <a:t>Importe Subcontratos</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Mostrar filtros</a:t>
            </a:r>
            <a:endParaRPr dirty="0"/>
          </a:p>
          <a:p>
            <a:r>
              <a:rPr b="0" dirty="0"/>
              <a:t>No alt text provided</a:t>
            </a:r>
            <a:endParaRPr dirty="0"/>
          </a:p>
          <a:p>
            <a:endParaRPr dirty="0"/>
          </a:p>
          <a:p>
            <a:r>
              <a:rPr b="1" dirty="0"/>
              <a:t>card</a:t>
            </a:r>
            <a:endParaRPr dirty="0"/>
          </a:p>
          <a:p>
            <a:r>
              <a:rPr b="0" dirty="0"/>
              <a:t>No alt text provided</a:t>
            </a:r>
            <a:endParaRPr dirty="0"/>
          </a:p>
          <a:p>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Text"/>
          <p:cNvSpPr>
            <a:spLocks noGrp="1"/>
          </p:cNvSpPr>
          <p:nvPr>
            <p:ph type="body" idx="1"/>
          </p:nvPr>
        </p:nvSpPr>
        <p:spPr/>
        <p:txBody>
          <a:bodyPr/>
          <a:lstStyle/>
          <a:p>
            <a:r>
              <a:rPr b="1" dirty="0"/>
              <a:t>textbox</a:t>
            </a:r>
            <a:endParaRPr dirty="0"/>
          </a:p>
          <a:p>
            <a:r>
              <a:rPr b="0" dirty="0"/>
              <a:t>No alt text provided</a:t>
            </a:r>
            <a:endParaRPr dirty="0"/>
          </a:p>
          <a:p>
            <a:endParaRPr dirty="0"/>
          </a:p>
          <a:p>
            <a:r>
              <a:rPr b="1" dirty="0"/>
              <a:t>Detalle de las estimaciones</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actionButton</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slicer</a:t>
            </a:r>
            <a:endParaRPr dirty="0"/>
          </a:p>
          <a:p>
            <a:r>
              <a:rPr b="0" dirty="0"/>
              <a:t>No alt text provided</a:t>
            </a:r>
            <a:endParaRPr dirty="0"/>
          </a:p>
          <a:p>
            <a:endParaRPr dirty="0"/>
          </a:p>
          <a:p>
            <a:r>
              <a:rPr b="1" dirty="0"/>
              <a:t>shape</a:t>
            </a:r>
            <a:endParaRPr dirty="0"/>
          </a:p>
          <a:p>
            <a:r>
              <a:rPr b="0" dirty="0"/>
              <a:t>No alt text provided</a:t>
            </a:r>
            <a:endParaRPr dirty="0"/>
          </a:p>
          <a:p>
            <a:endParaRPr dirty="0"/>
          </a:p>
          <a:p>
            <a:r>
              <a:rPr b="1" dirty="0"/>
              <a:t>Mostrar filtros</a:t>
            </a:r>
            <a:endParaRPr dirty="0"/>
          </a:p>
          <a:p>
            <a:r>
              <a:rPr b="0" dirty="0"/>
              <a:t>No alt text provided</a:t>
            </a:r>
            <a:endParaRPr dirty="0"/>
          </a:p>
          <a:p>
            <a:endParaRPr dirty="0"/>
          </a:p>
          <a:p>
            <a:r>
              <a:rPr b="1" dirty="0"/>
              <a:t>card</a:t>
            </a:r>
            <a:endParaRPr dirty="0"/>
          </a:p>
          <a:p>
            <a:r>
              <a:rPr b="0" dirty="0"/>
              <a:t>No alt text provided</a:t>
            </a:r>
            <a:endParaRPr dirty="0"/>
          </a:p>
          <a:p>
            <a:endParaRPr dirty="0"/>
          </a:p>
          <a:p>
            <a:r>
              <a:rPr b="1" dirty="0"/>
              <a:t>Resúmen</a:t>
            </a:r>
            <a:endParaRPr dirty="0"/>
          </a:p>
          <a:p>
            <a:r>
              <a:rPr b="0" dirty="0"/>
              <a:t>No alt text provided</a:t>
            </a:r>
            <a:endParaRPr dirty="0"/>
          </a:p>
          <a:p>
            <a:endParaRPr dirty="0"/>
          </a:p>
          <a:p>
            <a:r>
              <a:rPr b="1" dirty="0"/>
              <a:t>Lista de estimaciones</a:t>
            </a:r>
            <a:endParaRPr dirty="0"/>
          </a:p>
          <a:p>
            <a:r>
              <a:rPr b="0" dirty="0"/>
              <a:t>No alt text provided</a:t>
            </a:r>
            <a:endParaRPr dirty="0"/>
          </a:p>
          <a:p>
            <a:endParaRPr dirty="0"/>
          </a:p>
          <a:p>
            <a:r>
              <a:rPr b="1" dirty="0"/>
              <a:t>Estimado por mes</a:t>
            </a:r>
            <a:endParaRPr dirty="0"/>
          </a:p>
          <a:p>
            <a:r>
              <a:rPr b="0" dirty="0"/>
              <a:t>No alt text provided</a:t>
            </a:r>
            <a:endParaRPr dirty="0"/>
          </a:p>
          <a:p>
            <a:endParaRPr dirty="0"/>
          </a:p>
          <a:p>
            <a:r>
              <a:rPr b="1" dirty="0"/>
              <a:t>card</a:t>
            </a:r>
            <a:endParaRPr dirty="0"/>
          </a:p>
          <a:p>
            <a:r>
              <a:rPr b="0" dirty="0"/>
              <a:t>No alt text provided</a:t>
            </a:r>
            <a:endParaRPr dirty="0"/>
          </a:p>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27ED9C8-F09A-4D9E-BEC0-4725162E21FF}" type="datetimeFigureOut">
              <a:rPr lang="en-US" smtClean="0"/>
              <a:t>4/15/2024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747689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4/15/2024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553214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4/15/2024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982640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27ED9C8-F09A-4D9E-BEC0-4725162E21FF}" type="datetimeFigureOut">
              <a:rPr lang="en-US" smtClean="0"/>
              <a:t>4/15/2024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14498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27ED9C8-F09A-4D9E-BEC0-4725162E21FF}" type="datetimeFigureOut">
              <a:rPr lang="en-US" smtClean="0"/>
              <a:t>4/15/2024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26881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27ED9C8-F09A-4D9E-BEC0-4725162E21FF}" type="datetimeFigureOut">
              <a:rPr lang="en-US" smtClean="0"/>
              <a:t>4/15/2024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1004331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ED9C8-F09A-4D9E-BEC0-4725162E21FF}" type="datetimeFigureOut">
              <a:rPr lang="en-US" smtClean="0"/>
              <a:t>4/15/2024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2569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7ED9C8-F09A-4D9E-BEC0-4725162E21FF}" type="datetimeFigureOut">
              <a:rPr lang="en-US" smtClean="0"/>
              <a:t>4/15/2024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280913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ED9C8-F09A-4D9E-BEC0-4725162E21FF}" type="datetimeFigureOut">
              <a:rPr lang="en-US" smtClean="0"/>
              <a:t>4/15/2024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358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4/15/2024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99339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27ED9C8-F09A-4D9E-BEC0-4725162E21FF}" type="datetimeFigureOut">
              <a:rPr lang="en-US" smtClean="0"/>
              <a:t>4/15/2024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D807A-D3EC-4DEA-86E2-120E4093F1A6}" type="slidenum">
              <a:rPr lang="en-US" smtClean="0"/>
              <a:t>‹Nº›</a:t>
            </a:fld>
            <a:endParaRPr lang="en-US"/>
          </a:p>
        </p:txBody>
      </p:sp>
    </p:spTree>
    <p:extLst>
      <p:ext uri="{BB962C8B-B14F-4D97-AF65-F5344CB8AC3E}">
        <p14:creationId xmlns:p14="http://schemas.microsoft.com/office/powerpoint/2010/main" val="288480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7ED9C8-F09A-4D9E-BEC0-4725162E21FF}" type="datetimeFigureOut">
              <a:rPr lang="en-US" smtClean="0"/>
              <a:t>4/15/2024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7D807A-D3EC-4DEA-86E2-120E4093F1A6}" type="slidenum">
              <a:rPr lang="en-US" smtClean="0"/>
              <a:t>‹Nº›</a:t>
            </a:fld>
            <a:endParaRPr lang="en-US"/>
          </a:p>
        </p:txBody>
      </p:sp>
    </p:spTree>
    <p:extLst>
      <p:ext uri="{BB962C8B-B14F-4D97-AF65-F5344CB8AC3E}">
        <p14:creationId xmlns:p14="http://schemas.microsoft.com/office/powerpoint/2010/main" val="14236910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app.powerbi.com/groups/me/reports/9401a6b1-c778-4b61-8f12-a2feb14f7fc0/?pbi_source=PowerPoint"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s://app.powerbi.com/groups/me/reports/9401a6b1-c778-4b61-8f12-a2feb14f7fc0/?pbi_source=PowerPoint"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hyperlink" Target="https://app.powerbi.com/groups/me/reports/9401a6b1-c778-4b61-8f12-a2feb14f7fc0/?pbi_source=PowerPoint"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app.powerbi.com/groups/me/reports/9401a6b1-c778-4b61-8f12-a2feb14f7fc0/?pbi_source=PowerPoint"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https://app.powerbi.com/groups/me/reports/9401a6b1-c778-4b61-8f12-a2feb14f7fc0/?pbi_source=PowerPoint"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 name="Picture 8">
            <a:extLst>
              <a:ext uri="{C183D7F6-B498-43B3-948B-1728B52AA6E4}">
                <adec:decorative xmlns="" xmlns:a14="http://schemas.microsoft.com/office/drawing/2010/main" xmlns:p14="http://schemas.microsoft.com/office/powerpoint/2010/main"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1"/>
          <p:cNvSpPr txBox="1">
            <a:spLocks noGrp="1"/>
          </p:cNvSpPr>
          <p:nvPr>
            <p:ph type="title" idx="4294967295"/>
          </p:nvPr>
        </p:nvSpPr>
        <p:spPr>
          <a:xfrm>
            <a:off x="810584" y="2982149"/>
            <a:ext cx="6314017" cy="6000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fontScale="90000"/>
          </a:bodyPr>
          <a:lstStyle>
            <a:lvl1pPr algn="ctr" defTabSz="914400" rtl="0" eaLnBrk="1" latinLnBrk="0" hangingPunct="1">
              <a:lnSpc>
                <a:spcPct val="90000"/>
              </a:lnSpc>
              <a:spcBef>
                <a:spcPct val="0"/>
              </a:spcBef>
              <a:buNone/>
              <a:defRPr sz="4400" b="0" i="0" kern="1200" baseline="0">
                <a:solidFill>
                  <a:schemeClr val="tx1"/>
                </a:solidFill>
                <a:latin typeface="Segoe UI Light" charset="0"/>
                <a:ea typeface="Segoe UI Light" charset="0"/>
                <a:cs typeface="Segoe UI Light"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0" i="0" u="none" strike="noStrike" kern="1200" cap="none" spc="0" normalizeH="0" baseline="0" noProof="0">
                <a:ln>
                  <a:noFill/>
                </a:ln>
                <a:solidFill>
                  <a:srgbClr val="F3C910"/>
                </a:solidFill>
                <a:effectLst/>
                <a:uLnTx/>
                <a:uFillTx/>
                <a:latin typeface="Segoe UI Light" charset="0"/>
                <a:ea typeface="Segoe UI Light" charset="0"/>
                <a:cs typeface="Segoe UI Light" charset="0"/>
              </a:rPr>
              <a:t>Subcontratos y estimaciones</a:t>
            </a:r>
            <a:endParaRPr kumimoji="0" lang="en-US" sz="4400" b="0" i="0" u="none" strike="noStrike" kern="1200" cap="none" spc="0" normalizeH="0" baseline="0" noProof="0" dirty="0">
              <a:ln>
                <a:noFill/>
              </a:ln>
              <a:solidFill>
                <a:srgbClr val="F3C910"/>
              </a:solidFill>
              <a:effectLst/>
              <a:uLnTx/>
              <a:uFillTx/>
              <a:latin typeface="Segoe UI Light" charset="0"/>
              <a:ea typeface="Segoe UI Light" charset="0"/>
              <a:cs typeface="Segoe UI Light" charset="0"/>
            </a:endParaRPr>
          </a:p>
        </p:txBody>
      </p:sp>
      <p:sp>
        <p:nvSpPr>
          <p:cNvPr id="17" name="TextBox 16"/>
          <p:cNvSpPr txBox="1"/>
          <p:nvPr/>
        </p:nvSpPr>
        <p:spPr>
          <a:xfrm>
            <a:off x="832315" y="5823544"/>
            <a:ext cx="2177716" cy="369332"/>
          </a:xfrm>
          <a:prstGeom prst="rect">
            <a:avLst/>
          </a:prstGeom>
          <a:noFill/>
        </p:spPr>
        <p:txBody>
          <a:bodyPr wrap="square" rtlCol="0">
            <a:spAutoFit/>
          </a:bodyPr>
          <a:lstStyle/>
          <a:p>
            <a:r>
              <a:rPr lang="en-US" sz="900" b="1" i="0" dirty="0">
                <a:solidFill>
                  <a:schemeClr val="bg1"/>
                </a:solidFill>
                <a:latin typeface="Segoe UI Semibold" charset="0"/>
                <a:ea typeface="Segoe UI Semibold" charset="0"/>
                <a:cs typeface="Segoe UI Semibold" charset="0"/>
              </a:rPr>
              <a:t>Downloaded at:</a:t>
            </a:r>
          </a:p>
          <a:p>
            <a:r>
              <a:rPr lang="en-US" sz="900" b="0" i="0" dirty="0">
                <a:solidFill>
                  <a:schemeClr val="bg1"/>
                </a:solidFill>
                <a:latin typeface="Segoe UI" charset="0"/>
                <a:ea typeface="Segoe UI" charset="0"/>
                <a:cs typeface="Segoe UI" charset="0"/>
              </a:rPr>
              <a:t>01/02/2024 21:35:43 UTC</a:t>
            </a:r>
          </a:p>
        </p:txBody>
      </p:sp>
      <p:sp>
        <p:nvSpPr>
          <p:cNvPr id="10" name="TextBox 9"/>
          <p:cNvSpPr txBox="1"/>
          <p:nvPr/>
        </p:nvSpPr>
        <p:spPr>
          <a:xfrm>
            <a:off x="828512" y="5407903"/>
            <a:ext cx="2177716" cy="369332"/>
          </a:xfrm>
          <a:prstGeom prst="rect">
            <a:avLst/>
          </a:prstGeom>
          <a:noFill/>
        </p:spPr>
        <p:txBody>
          <a:bodyPr wrap="square" rtlCol="0">
            <a:spAutoFit/>
          </a:bodyPr>
          <a:lstStyle/>
          <a:p>
            <a:r>
              <a:rPr lang="en-US" sz="900" b="1" dirty="0">
                <a:solidFill>
                  <a:schemeClr val="bg1"/>
                </a:solidFill>
                <a:latin typeface="Segoe UI Semibold" charset="0"/>
                <a:ea typeface="Segoe UI Semibold" charset="0"/>
                <a:cs typeface="Segoe UI Semibold" charset="0"/>
              </a:rPr>
              <a:t>Last data refresh:</a:t>
            </a:r>
            <a:endParaRPr lang="en-US" sz="900" b="1" i="0" dirty="0">
              <a:solidFill>
                <a:schemeClr val="bg1"/>
              </a:solidFill>
              <a:latin typeface="Segoe UI Semibold" charset="0"/>
              <a:ea typeface="Segoe UI Semibold" charset="0"/>
              <a:cs typeface="Segoe UI Semibold" charset="0"/>
            </a:endParaRPr>
          </a:p>
          <a:p>
            <a:r>
              <a:rPr lang="en-US" sz="900" dirty="0">
                <a:solidFill>
                  <a:schemeClr val="bg1"/>
                </a:solidFill>
                <a:latin typeface="Segoe UI" charset="0"/>
                <a:ea typeface="Segoe UI" charset="0"/>
                <a:cs typeface="Segoe UI" charset="0"/>
              </a:rPr>
              <a:t>01/02/2024 21:32:16 UTC</a:t>
            </a:r>
            <a:endParaRPr lang="en-US" sz="900" b="0" i="0" dirty="0">
              <a:solidFill>
                <a:schemeClr val="bg1"/>
              </a:solidFill>
              <a:latin typeface="Segoe UI" charset="0"/>
              <a:ea typeface="Segoe UI" charset="0"/>
              <a:cs typeface="Segoe UI" charset="0"/>
            </a:endParaRPr>
          </a:p>
        </p:txBody>
      </p:sp>
      <p:pic>
        <p:nvPicPr>
          <p:cNvPr id="16" name="Picture 15" descr="Microsoft Power B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544" y="722376"/>
            <a:ext cx="1490690" cy="245805"/>
          </a:xfrm>
          <a:prstGeom prst="rect">
            <a:avLst/>
          </a:prstGeom>
        </p:spPr>
      </p:pic>
    </p:spTree>
    <p:extLst>
      <p:ext uri="{BB962C8B-B14F-4D97-AF65-F5344CB8AC3E}">
        <p14:creationId xmlns:p14="http://schemas.microsoft.com/office/powerpoint/2010/main" val="7630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hape ,textbox ,tableEx ,slicer ,card.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Informe detallado por partida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hape ,textbox ,treemap ,columnChart ,slicer ,card ,Importe contratado por contratista ,Importe contratado  por partida ,Botón Graficas I ,Botón Graficas II.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Gráficas Informe detallado x partida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hape ,textbox ,Presupuesto ,Subcontratos ,Subcontratado ,Subcontratado ,Subcontratado ,Subcontratado ,Subcontratado ,Subcontratado ,Subcontratos MO ,cardVisual ,cardVisual ,slicer ,card.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Indicadores de subcontratos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shape ,textbox ,tableEx ,Importe contratado por Contratista ,donutChart ,% Ejecutado ,clusteredColumnChart ,Importe Subcontratos ,slicer ,actionButton ,slicer ,slicer ,slicer ,shape ,Mostrar filtros ,card.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Subcontratos por proyecto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title="This slide contains the following visuals: textbox ,Detalle de las estimaciones ,shape ,slicer ,slicer ,slicer ,actionButton ,slicer ,slicer ,slicer ,shape ,Mostrar filtros ,card ,Resúmen ,Lista de estimaciones ,Estimado por mes ,card. Please refer to the notes on this slide for details">
            <a:hlinkClick r:id="rId3"/>
          </p:cNvPr>
          <p:cNvPicPr>
            <a:picLocks noChangeAspect="1"/>
          </p:cNvPicPr>
          <p:nvPr/>
        </p:nvPicPr>
        <p:blipFill>
          <a:blip r:embed="rId4"/>
          <a:stretch>
            <a:fillRect/>
          </a:stretch>
        </p:blipFill>
        <p:spPr>
          <a:xfrm>
            <a:off x="76200" y="0"/>
            <a:ext cx="12020550" cy="6858000"/>
          </a:xfrm>
          <a:prstGeom prst="rect">
            <a:avLst/>
          </a:prstGeom>
          <a:noFill/>
        </p:spPr>
      </p:pic>
      <p:sp>
        <p:nvSpPr>
          <p:cNvPr id="4" name="Title" hidden="1"/>
          <p:cNvSpPr>
            <a:spLocks noGrp="1"/>
          </p:cNvSpPr>
          <p:nvPr>
            <p:ph type="title"/>
          </p:nvPr>
        </p:nvSpPr>
        <p:spPr/>
        <p:txBody>
          <a:bodyPr/>
          <a:lstStyle/>
          <a:p>
            <a:r>
              <a:t>Estimaciones</a:t>
            </a: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372</Words>
  <Application>Microsoft Office PowerPoint</Application>
  <PresentationFormat>Panorámica</PresentationFormat>
  <Paragraphs>194</Paragraphs>
  <Slides>6</Slides>
  <Notes>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6</vt:i4>
      </vt:variant>
    </vt:vector>
  </HeadingPairs>
  <TitlesOfParts>
    <vt:vector size="13" baseType="lpstr">
      <vt:lpstr>Arial</vt:lpstr>
      <vt:lpstr>Calibri</vt:lpstr>
      <vt:lpstr>Calibri Light</vt:lpstr>
      <vt:lpstr>Segoe UI</vt:lpstr>
      <vt:lpstr>Segoe UI Light</vt:lpstr>
      <vt:lpstr>Segoe UI Semibold</vt:lpstr>
      <vt:lpstr>Custom Design</vt:lpstr>
      <vt:lpstr>Subcontratos y estimaciones</vt:lpstr>
      <vt:lpstr>Informe detallado por partida</vt:lpstr>
      <vt:lpstr>Gráficas Informe detallado x partida</vt:lpstr>
      <vt:lpstr>Indicadores de subcontratos</vt:lpstr>
      <vt:lpstr>Subcontratos por proyecto</vt:lpstr>
      <vt:lpstr>Estimaciones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Power BI</dc:creator>
  <cp:lastModifiedBy>Rigoberto Diaz</cp:lastModifiedBy>
  <cp:revision>5</cp:revision>
  <dcterms:created xsi:type="dcterms:W3CDTF">2016-09-04T11:54:55Z</dcterms:created>
  <dcterms:modified xsi:type="dcterms:W3CDTF">2024-04-16T01:48:07Z</dcterms:modified>
</cp:coreProperties>
</file>